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2" r:id="rId4"/>
    <p:sldId id="263" r:id="rId5"/>
    <p:sldId id="264" r:id="rId6"/>
    <p:sldId id="258" r:id="rId7"/>
    <p:sldId id="269" r:id="rId8"/>
    <p:sldId id="265" r:id="rId9"/>
    <p:sldId id="257" r:id="rId10"/>
    <p:sldId id="260" r:id="rId11"/>
    <p:sldId id="261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Vijay\Documents\spli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Vijay\Documents\spli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Vijay\Documents\spli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Split between train/test</a:t>
            </a:r>
          </a:p>
        </c:rich>
      </c:tx>
      <c:layout>
        <c:manualLayout>
          <c:xMode val="edge"/>
          <c:yMode val="edge"/>
          <c:x val="0.39493044619422574"/>
          <c:y val="4.166666666666666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Split!$B$1</c:f>
              <c:strCache>
                <c:ptCount val="1"/>
                <c:pt idx="0">
                  <c:v>training error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Split!$A$2:$A$5</c:f>
              <c:strCache>
                <c:ptCount val="4"/>
                <c:pt idx="0">
                  <c:v>60-40</c:v>
                </c:pt>
                <c:pt idx="1">
                  <c:v>70-30</c:v>
                </c:pt>
                <c:pt idx="2">
                  <c:v>80-20</c:v>
                </c:pt>
                <c:pt idx="3">
                  <c:v>90-10</c:v>
                </c:pt>
              </c:strCache>
            </c:strRef>
          </c:cat>
          <c:val>
            <c:numRef>
              <c:f>Split!$B$2:$B$5</c:f>
              <c:numCache>
                <c:formatCode>General</c:formatCode>
                <c:ptCount val="4"/>
                <c:pt idx="0">
                  <c:v>0.50531400966183504</c:v>
                </c:pt>
                <c:pt idx="1">
                  <c:v>0.32919768403639299</c:v>
                </c:pt>
                <c:pt idx="2">
                  <c:v>0.19092219020172899</c:v>
                </c:pt>
                <c:pt idx="3">
                  <c:v>8.7397086763774501E-2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A1-408E-BB26-6551E5B664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80771056"/>
        <c:axId val="461489696"/>
      </c:barChart>
      <c:catAx>
        <c:axId val="13807710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Split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489696"/>
        <c:crosses val="autoZero"/>
        <c:auto val="1"/>
        <c:lblAlgn val="ctr"/>
        <c:lblOffset val="100"/>
        <c:noMultiLvlLbl val="0"/>
      </c:catAx>
      <c:valAx>
        <c:axId val="461489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Training Error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0771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</a:t>
            </a:r>
            <a:r>
              <a:rPr lang="en-US" baseline="0"/>
              <a:t> of Trees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trees!$B$1</c:f>
              <c:strCache>
                <c:ptCount val="1"/>
                <c:pt idx="0">
                  <c:v>Training Error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trees!$A$2:$A$4</c:f>
              <c:numCache>
                <c:formatCode>General</c:formatCode>
                <c:ptCount val="3"/>
                <c:pt idx="0">
                  <c:v>10</c:v>
                </c:pt>
                <c:pt idx="1">
                  <c:v>20</c:v>
                </c:pt>
                <c:pt idx="2">
                  <c:v>50</c:v>
                </c:pt>
              </c:numCache>
            </c:numRef>
          </c:xVal>
          <c:yVal>
            <c:numRef>
              <c:f>trees!$B$2:$B$4</c:f>
              <c:numCache>
                <c:formatCode>General</c:formatCode>
                <c:ptCount val="3"/>
                <c:pt idx="0">
                  <c:v>0.33664185277088499</c:v>
                </c:pt>
                <c:pt idx="1">
                  <c:v>0.32919768403639299</c:v>
                </c:pt>
                <c:pt idx="2">
                  <c:v>0.32588916459884198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DFD-4A3F-981D-C866E469B9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55680848"/>
        <c:axId val="432819376"/>
      </c:scatterChart>
      <c:valAx>
        <c:axId val="3556808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Number of Trees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2819376"/>
        <c:crosses val="autoZero"/>
        <c:crossBetween val="midCat"/>
      </c:valAx>
      <c:valAx>
        <c:axId val="432819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Training Error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56808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Maximum Depth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depth!$B$1</c:f>
              <c:strCache>
                <c:ptCount val="1"/>
                <c:pt idx="0">
                  <c:v>Train Error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depth!$A$2:$A$4</c:f>
              <c:numCache>
                <c:formatCode>General</c:formatCode>
                <c:ptCount val="3"/>
                <c:pt idx="0">
                  <c:v>5</c:v>
                </c:pt>
                <c:pt idx="1">
                  <c:v>10</c:v>
                </c:pt>
                <c:pt idx="2">
                  <c:v>20</c:v>
                </c:pt>
              </c:numCache>
            </c:numRef>
          </c:xVal>
          <c:yVal>
            <c:numRef>
              <c:f>depth!$B$2:$B$4</c:f>
              <c:numCache>
                <c:formatCode>General</c:formatCode>
                <c:ptCount val="3"/>
                <c:pt idx="0">
                  <c:v>0.33250620347394499</c:v>
                </c:pt>
                <c:pt idx="1">
                  <c:v>0.33664185277088499</c:v>
                </c:pt>
                <c:pt idx="2">
                  <c:v>0.34656741108354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221-497F-AC58-3035392BA5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9905920"/>
        <c:axId val="437998304"/>
      </c:scatterChart>
      <c:valAx>
        <c:axId val="13899059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Maximum Depth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7998304"/>
        <c:crosses val="autoZero"/>
        <c:crossBetween val="midCat"/>
      </c:valAx>
      <c:valAx>
        <c:axId val="437998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Train Error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99059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817AE1-F6F3-40C0-AF2D-80335D257491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AC19A-EE81-4820-B0FD-E728BBE7E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0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added color coded margins to each slide to indicate the corresponding part (1-4).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3AC19A-EE81-4820-B0FD-E728BBE7EF7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94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29640" y="3329939"/>
            <a:ext cx="7437119" cy="315468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2311400" y="525463"/>
            <a:ext cx="4673600" cy="26289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0410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929640" y="3329939"/>
            <a:ext cx="7437119" cy="315468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2311400" y="525463"/>
            <a:ext cx="4673600" cy="26289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045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929640" y="3329939"/>
            <a:ext cx="7437119" cy="315468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2311400" y="525463"/>
            <a:ext cx="4673600" cy="26289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2011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350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82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56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with Title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11611425" y="6529849"/>
            <a:ext cx="493487" cy="2192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l">
              <a:buSzPct val="25000"/>
            </a:pPr>
            <a:fld id="{00000000-1234-1234-1234-123412341234}" type="slidenum">
              <a:rPr lang="en-US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pPr algn="l">
                <a:buSzPct val="25000"/>
              </a:pPr>
              <a:t>‹#›</a:t>
            </a:fld>
            <a:endParaRPr lang="en-US">
              <a:solidFill>
                <a:schemeClr val="dk1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302683" y="274637"/>
            <a:ext cx="10564924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Questrial"/>
              <a:buNone/>
              <a:defRPr sz="34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692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18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15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610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83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88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04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88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906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343D5-A16E-44C0-90EA-39121F61377E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C2300-4E19-4E74-97C1-57A121FD9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36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BIA 686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Vijay </a:t>
            </a:r>
            <a:r>
              <a:rPr lang="en-US" dirty="0" err="1"/>
              <a:t>Sarathy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490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Data: Naive Bayes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5181600" cy="250271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0501" y="4954136"/>
            <a:ext cx="4080681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prevalent crimes include the following: larceny/ theft, other offences, assault, and drug/narcotics.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558653"/>
            <a:ext cx="5905221" cy="461831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133713" y="0"/>
            <a:ext cx="7961" cy="6858000"/>
          </a:xfrm>
          <a:prstGeom prst="line">
            <a:avLst/>
          </a:prstGeom>
          <a:ln w="2540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204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 of Random Forest Parameters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13448252"/>
              </p:ext>
            </p:extLst>
          </p:nvPr>
        </p:nvGraphicFramePr>
        <p:xfrm>
          <a:off x="1975420" y="4574238"/>
          <a:ext cx="1460500" cy="9525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351154107"/>
                    </a:ext>
                  </a:extLst>
                </a:gridCol>
                <a:gridCol w="850900">
                  <a:extLst>
                    <a:ext uri="{9D8B030D-6E8A-4147-A177-3AD203B41FA5}">
                      <a16:colId xmlns:a16="http://schemas.microsoft.com/office/drawing/2014/main" val="384866345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Split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 error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80255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60-40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0.50531401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00155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70-30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0.329197684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49082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80-20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0.19092219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9081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90-10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0.087397087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2392427"/>
                  </a:ext>
                </a:extLst>
              </a:tr>
            </a:tbl>
          </a:graphicData>
        </a:graphic>
      </p:graphicFrame>
      <p:graphicFrame>
        <p:nvGraphicFramePr>
          <p:cNvPr id="9" name="Content Placeholder 8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22314699"/>
              </p:ext>
            </p:extLst>
          </p:nvPr>
        </p:nvGraphicFramePr>
        <p:xfrm>
          <a:off x="5409441" y="2140744"/>
          <a:ext cx="1930400" cy="762000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582268896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60996022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 of Trees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 Error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98697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0.336641853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15986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0.329197684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91957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0.325889165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649307"/>
                  </a:ext>
                </a:extLst>
              </a:tr>
            </a:tbl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5043194"/>
              </p:ext>
            </p:extLst>
          </p:nvPr>
        </p:nvGraphicFramePr>
        <p:xfrm>
          <a:off x="224481" y="16906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09349710"/>
              </p:ext>
            </p:extLst>
          </p:nvPr>
        </p:nvGraphicFramePr>
        <p:xfrm>
          <a:off x="7339841" y="16906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848851"/>
              </p:ext>
            </p:extLst>
          </p:nvPr>
        </p:nvGraphicFramePr>
        <p:xfrm>
          <a:off x="5542791" y="4574238"/>
          <a:ext cx="1663700" cy="916305"/>
        </p:xfrm>
        <a:graphic>
          <a:graphicData uri="http://schemas.openxmlformats.org/drawingml/2006/table">
            <a:tbl>
              <a:tblPr/>
              <a:tblGrid>
                <a:gridCol w="1055261">
                  <a:extLst>
                    <a:ext uri="{9D8B030D-6E8A-4147-A177-3AD203B41FA5}">
                      <a16:colId xmlns:a16="http://schemas.microsoft.com/office/drawing/2014/main" val="2483518449"/>
                    </a:ext>
                  </a:extLst>
                </a:gridCol>
                <a:gridCol w="608439">
                  <a:extLst>
                    <a:ext uri="{9D8B030D-6E8A-4147-A177-3AD203B41FA5}">
                      <a16:colId xmlns:a16="http://schemas.microsoft.com/office/drawing/2014/main" val="414872079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Maximum Depth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 Error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69240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0.332506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31683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0.336642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41594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0.346567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2612758"/>
                  </a:ext>
                </a:extLst>
              </a:tr>
            </a:tbl>
          </a:graphicData>
        </a:graphic>
      </p:graphicFrame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5013017"/>
              </p:ext>
            </p:extLst>
          </p:nvPr>
        </p:nvGraphicFramePr>
        <p:xfrm>
          <a:off x="7339841" y="41148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214857" y="5793150"/>
            <a:ext cx="6644191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Higher ratios of train to test data yield significantly higher accuracies,</a:t>
            </a:r>
          </a:p>
          <a:p>
            <a:r>
              <a:rPr lang="en-US" dirty="0"/>
              <a:t> increasing the number of trees slight improves accuracy.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133713" y="0"/>
            <a:ext cx="7961" cy="6858000"/>
          </a:xfrm>
          <a:prstGeom prst="line">
            <a:avLst/>
          </a:prstGeom>
          <a:ln w="2540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3215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Recommendations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20 trees in Random Forest</a:t>
            </a:r>
          </a:p>
          <a:p>
            <a:r>
              <a:rPr lang="en-US" dirty="0"/>
              <a:t>Focus on addressing larceny/theft, assault, other offences, and drugs/narcotics. </a:t>
            </a:r>
          </a:p>
          <a:p>
            <a:r>
              <a:rPr lang="en-US" dirty="0"/>
              <a:t>The ratio between the size of the train dataset to the test dataset should be maximized, ideally 90/10. </a:t>
            </a:r>
          </a:p>
          <a:p>
            <a:r>
              <a:rPr lang="en-US" dirty="0"/>
              <a:t>The amount of predicted crimes is being overestimated (non criminal offenses show up less frequently with respect to the training set); this is good from a prevention standpoint but overuses resources. </a:t>
            </a:r>
          </a:p>
          <a:p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3713" y="0"/>
            <a:ext cx="7961" cy="685800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229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Background, Methods, &amp; Results of what has been done before (slides 3-6)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is being done now (slides 7-8)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Results (slides 9-11)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Recommendations (</a:t>
            </a:r>
            <a:r>
              <a:rPr lang="en-US"/>
              <a:t>slide 12)</a:t>
            </a:r>
            <a:endParaRPr lang="en-US" dirty="0"/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838200" y="1825625"/>
            <a:ext cx="0" cy="371665"/>
          </a:xfrm>
          <a:prstGeom prst="line">
            <a:avLst/>
          </a:prstGeom>
          <a:ln w="2540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38200" y="2728652"/>
            <a:ext cx="0" cy="371665"/>
          </a:xfrm>
          <a:prstGeom prst="line">
            <a:avLst/>
          </a:prstGeom>
          <a:ln w="254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38200" y="3276837"/>
            <a:ext cx="0" cy="371665"/>
          </a:xfrm>
          <a:prstGeom prst="line">
            <a:avLst/>
          </a:prstGeom>
          <a:ln w="2540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838200" y="3795452"/>
            <a:ext cx="0" cy="371665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85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10232569" y="6529849"/>
            <a:ext cx="370115" cy="219293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l">
              <a:buSzPct val="25000"/>
            </a:pPr>
            <a:fld id="{00000000-1234-1234-1234-123412341234}" type="slidenum"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l">
                <a:buSzPct val="25000"/>
              </a:pPr>
              <a:t>3</a:t>
            </a:fld>
            <a:endParaRPr lang="en-US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1751013" y="274637"/>
            <a:ext cx="7923693" cy="1143000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t" anchorCtr="0">
            <a:noAutofit/>
          </a:bodyPr>
          <a:lstStyle/>
          <a:p>
            <a:pPr>
              <a:buSzPct val="25000"/>
            </a:pPr>
            <a:r>
              <a:rPr lang="en-US" dirty="0"/>
              <a:t>Background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2171470" y="896551"/>
            <a:ext cx="7333876" cy="249299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SzPct val="25000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Given the time and location:</a:t>
            </a:r>
          </a:p>
          <a:p>
            <a:pPr marL="457200" indent="-457200"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the category of the crime that occurred be predicted?</a:t>
            </a:r>
          </a:p>
          <a:p>
            <a:pPr marL="457200" indent="-457200"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how fast can it be done?</a:t>
            </a:r>
          </a:p>
          <a:p>
            <a:pPr marL="457200" indent="-457200">
              <a:buClr>
                <a:schemeClr val="dk1"/>
              </a:buClr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457200">
              <a:buClr>
                <a:schemeClr val="dk1"/>
              </a:buClr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Shape 1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60446" y="2801725"/>
            <a:ext cx="3665845" cy="2866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Shape 15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94285" y="3000959"/>
            <a:ext cx="4786944" cy="249042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Shape 153"/>
          <p:cNvSpPr txBox="1"/>
          <p:nvPr/>
        </p:nvSpPr>
        <p:spPr>
          <a:xfrm>
            <a:off x="3245276" y="5678163"/>
            <a:ext cx="5662407" cy="1384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SzPct val="25000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SF Police Response Goal: 4 minutes</a:t>
            </a:r>
          </a:p>
          <a:p>
            <a:pPr marL="457200" indent="-457200">
              <a:buClr>
                <a:schemeClr val="dk1"/>
              </a:buClr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457200">
              <a:buClr>
                <a:schemeClr val="dk1"/>
              </a:buClr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133713" y="0"/>
            <a:ext cx="7961" cy="6858000"/>
          </a:xfrm>
          <a:prstGeom prst="line">
            <a:avLst/>
          </a:prstGeom>
          <a:ln w="2540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047592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sldNum" idx="12"/>
          </p:nvPr>
        </p:nvSpPr>
        <p:spPr>
          <a:xfrm>
            <a:off x="10232569" y="6529849"/>
            <a:ext cx="370115" cy="219293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l">
              <a:buSzPct val="25000"/>
            </a:pPr>
            <a:fld id="{00000000-1234-1234-1234-123412341234}" type="slidenum"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l">
                <a:buSzPct val="25000"/>
              </a:pPr>
              <a:t>4</a:t>
            </a:fld>
            <a:endParaRPr lang="en-US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1751012" y="274637"/>
            <a:ext cx="7923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t" anchorCtr="0">
            <a:noAutofit/>
          </a:bodyPr>
          <a:lstStyle/>
          <a:p>
            <a:pPr>
              <a:buSzPct val="25000"/>
            </a:pPr>
            <a:r>
              <a:rPr lang="en-US" dirty="0"/>
              <a:t>Previous Feature Engineering</a:t>
            </a:r>
          </a:p>
        </p:txBody>
      </p:sp>
      <p:sp>
        <p:nvSpPr>
          <p:cNvPr id="197" name="Shape 197"/>
          <p:cNvSpPr txBox="1"/>
          <p:nvPr/>
        </p:nvSpPr>
        <p:spPr>
          <a:xfrm>
            <a:off x="1984675" y="915025"/>
            <a:ext cx="7333800" cy="5052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SzPct val="25000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Seasonality of Crime:</a:t>
            </a:r>
          </a:p>
          <a:p>
            <a:pPr marL="457200" indent="-457200"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Week Day, Week of Year (1-52), Year</a:t>
            </a:r>
          </a:p>
          <a:p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buSzPct val="25000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Distance of Crime:</a:t>
            </a:r>
          </a:p>
          <a:p>
            <a:pPr marL="457200" indent="-457200"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X,Y decimal coordinates truncated to loosen precision to 110 m</a:t>
            </a:r>
          </a:p>
          <a:p>
            <a:pPr marL="457200" indent="-457200">
              <a:buClr>
                <a:schemeClr val="dk1"/>
              </a:buClr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buClr>
                <a:srgbClr val="000000"/>
              </a:buClr>
              <a:buSzPct val="25000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Algorithm used</a:t>
            </a:r>
          </a:p>
          <a:p>
            <a:pPr marL="457200" indent="-457200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Naive Bayes</a:t>
            </a:r>
          </a:p>
          <a:p>
            <a:pPr marL="457200" indent="-457200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Random Forest</a:t>
            </a:r>
          </a:p>
          <a:p>
            <a:pPr>
              <a:lnSpc>
                <a:spcPct val="115000"/>
              </a:lnSpc>
              <a:buClr>
                <a:schemeClr val="dk1"/>
              </a:buClr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dirty="0"/>
          </a:p>
          <a:p>
            <a:pPr marL="457200" indent="-457200">
              <a:buClr>
                <a:schemeClr val="dk1"/>
              </a:buClr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457200">
              <a:buClr>
                <a:schemeClr val="dk1"/>
              </a:buClr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457200">
              <a:buClr>
                <a:schemeClr val="dk1"/>
              </a:buClr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33713" y="0"/>
            <a:ext cx="7961" cy="6858000"/>
          </a:xfrm>
          <a:prstGeom prst="line">
            <a:avLst/>
          </a:prstGeom>
          <a:ln w="2540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301913" y="5967925"/>
            <a:ext cx="599305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Data source: </a:t>
            </a:r>
            <a:r>
              <a:rPr lang="en-US" dirty="0" err="1"/>
              <a:t>Kaggle</a:t>
            </a:r>
            <a:r>
              <a:rPr lang="en-US" dirty="0"/>
              <a:t>, https://www.kaggle.com/c/sf-crime/data</a:t>
            </a:r>
          </a:p>
        </p:txBody>
      </p:sp>
    </p:spTree>
    <p:extLst>
      <p:ext uri="{BB962C8B-B14F-4D97-AF65-F5344CB8AC3E}">
        <p14:creationId xmlns:p14="http://schemas.microsoft.com/office/powerpoint/2010/main" val="1105212101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sldNum" idx="12"/>
          </p:nvPr>
        </p:nvSpPr>
        <p:spPr>
          <a:xfrm>
            <a:off x="10232569" y="6529849"/>
            <a:ext cx="370115" cy="219293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algn="l">
              <a:buSzPct val="25000"/>
            </a:pPr>
            <a:fld id="{00000000-1234-1234-1234-123412341234}" type="slidenum"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l">
                <a:buSzPct val="25000"/>
              </a:pPr>
              <a:t>5</a:t>
            </a:fld>
            <a:endParaRPr lang="en-US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1891512" y="274637"/>
            <a:ext cx="7923600" cy="1143000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t" anchorCtr="0">
            <a:noAutofit/>
          </a:bodyPr>
          <a:lstStyle/>
          <a:p>
            <a:pPr>
              <a:buSzPct val="25000"/>
            </a:pPr>
            <a:r>
              <a:rPr lang="en-US" dirty="0"/>
              <a:t>Previous Results</a:t>
            </a:r>
          </a:p>
        </p:txBody>
      </p:sp>
      <p:sp>
        <p:nvSpPr>
          <p:cNvPr id="204" name="Shape 204"/>
          <p:cNvSpPr txBox="1"/>
          <p:nvPr/>
        </p:nvSpPr>
        <p:spPr>
          <a:xfrm>
            <a:off x="6236500" y="1094400"/>
            <a:ext cx="2986500" cy="2893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indent="-381000"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Precise location is the most important, followed by day and 110m approximations of the location</a:t>
            </a:r>
          </a:p>
          <a:p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Naive Bayes - test error is 33.9%</a:t>
            </a:r>
          </a:p>
          <a:p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81000"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Random Forest - test error is 33.5%</a:t>
            </a:r>
          </a:p>
          <a:p>
            <a:pPr marL="457200" indent="-457200">
              <a:buClr>
                <a:schemeClr val="dk1"/>
              </a:buClr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457200">
              <a:buClr>
                <a:schemeClr val="dk1"/>
              </a:buClr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457200">
              <a:buClr>
                <a:schemeClr val="dk1"/>
              </a:buClr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4776" y="1094397"/>
            <a:ext cx="3855025" cy="46692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1794542" y="6045958"/>
            <a:ext cx="413549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/>
              <a:t>Kaggle</a:t>
            </a:r>
            <a:r>
              <a:rPr lang="en-US" dirty="0"/>
              <a:t> submission was ranked 201</a:t>
            </a:r>
            <a:r>
              <a:rPr lang="en-US" baseline="30000" dirty="0"/>
              <a:t>st</a:t>
            </a:r>
            <a:r>
              <a:rPr lang="en-US" dirty="0"/>
              <a:t>/2335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769289" y="6045958"/>
            <a:ext cx="484978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RF algorithm can be run under 40 seconds in AWS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33713" y="0"/>
            <a:ext cx="7961" cy="6858000"/>
          </a:xfrm>
          <a:prstGeom prst="line">
            <a:avLst/>
          </a:prstGeom>
          <a:ln w="2540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815112" y="4368799"/>
            <a:ext cx="2057574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Random Forest was selected as the choice algorithm</a:t>
            </a:r>
          </a:p>
        </p:txBody>
      </p:sp>
    </p:spTree>
    <p:extLst>
      <p:ext uri="{BB962C8B-B14F-4D97-AF65-F5344CB8AC3E}">
        <p14:creationId xmlns:p14="http://schemas.microsoft.com/office/powerpoint/2010/main" val="3148939561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Visualization of Training Data</a:t>
            </a:r>
          </a:p>
        </p:txBody>
      </p:sp>
      <p:pic>
        <p:nvPicPr>
          <p:cNvPr id="7" name="image04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85800" y="1825625"/>
            <a:ext cx="5267325" cy="3067050"/>
          </a:xfrm>
          <a:prstGeom prst="rect">
            <a:avLst/>
          </a:prstGeom>
          <a:ln/>
        </p:spPr>
      </p:pic>
      <p:pic>
        <p:nvPicPr>
          <p:cNvPr id="8" name="image07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193155" y="1846897"/>
            <a:ext cx="5160645" cy="3024505"/>
          </a:xfrm>
          <a:prstGeom prst="rect">
            <a:avLst/>
          </a:prstGeom>
          <a:ln/>
        </p:spPr>
      </p:pic>
      <p:sp>
        <p:nvSpPr>
          <p:cNvPr id="9" name="TextBox 8"/>
          <p:cNvSpPr txBox="1"/>
          <p:nvPr/>
        </p:nvSpPr>
        <p:spPr>
          <a:xfrm>
            <a:off x="2057883" y="5663821"/>
            <a:ext cx="8270544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prevalent crimes are as follows: Larceny/Theft, Other Offences, Non Criminal, </a:t>
            </a:r>
            <a:r>
              <a:rPr lang="en-US"/>
              <a:t>and Assault. 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33713" y="0"/>
            <a:ext cx="7961" cy="6858000"/>
          </a:xfrm>
          <a:prstGeom prst="line">
            <a:avLst/>
          </a:prstGeom>
          <a:ln w="2540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879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are the common types of crime being predicted?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are the misclassifications that usually occur?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 varying splits of the train and test data (i.e. 80/20, 90/10) compare to the split performed (70/30)?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are the optimal parameters of Random Forest?</a:t>
            </a: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33713" y="0"/>
            <a:ext cx="7961" cy="6858000"/>
          </a:xfrm>
          <a:prstGeom prst="line">
            <a:avLst/>
          </a:prstGeom>
          <a:ln w="254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7841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Visualize results of test dataset with Tableau using Random Forest and Naïve Bayes</a:t>
            </a:r>
          </a:p>
          <a:p>
            <a:r>
              <a:rPr lang="en-US" dirty="0"/>
              <a:t>Perform Sensitivity Analysis of Random Forest algorithm using Hadoop YARN </a:t>
            </a:r>
            <a:r>
              <a:rPr lang="en-US" dirty="0" err="1"/>
              <a:t>Pyspark</a:t>
            </a:r>
            <a:endParaRPr lang="en-US" dirty="0"/>
          </a:p>
          <a:p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33713" y="0"/>
            <a:ext cx="7961" cy="6858000"/>
          </a:xfrm>
          <a:prstGeom prst="line">
            <a:avLst/>
          </a:prstGeom>
          <a:ln w="254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6635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Data: Random Forest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376" y="2016694"/>
            <a:ext cx="5505624" cy="276954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90376" y="5112242"/>
            <a:ext cx="4672740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prevalent crimes are </a:t>
            </a:r>
            <a:r>
              <a:rPr lang="en-US" dirty="0" err="1"/>
              <a:t>Larcency</a:t>
            </a:r>
            <a:r>
              <a:rPr lang="en-US" dirty="0"/>
              <a:t>/Theft, Other Offences, Drug/Narcotics, and Vehicle theft.</a:t>
            </a:r>
          </a:p>
          <a:p>
            <a:r>
              <a:rPr lang="en-US" dirty="0"/>
              <a:t>Assault is present at some degree (blue patches in right map).  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1168" y="1690688"/>
            <a:ext cx="5012466" cy="4182882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133713" y="0"/>
            <a:ext cx="7961" cy="6858000"/>
          </a:xfrm>
          <a:prstGeom prst="line">
            <a:avLst/>
          </a:prstGeom>
          <a:ln w="2540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015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512</Words>
  <Application>Microsoft Office PowerPoint</Application>
  <PresentationFormat>Widescreen</PresentationFormat>
  <Paragraphs>99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Questrial</vt:lpstr>
      <vt:lpstr>Office Theme</vt:lpstr>
      <vt:lpstr>BIA 686 Project</vt:lpstr>
      <vt:lpstr>Outline</vt:lpstr>
      <vt:lpstr>Background</vt:lpstr>
      <vt:lpstr>Previous Feature Engineering</vt:lpstr>
      <vt:lpstr>Previous Results</vt:lpstr>
      <vt:lpstr>Previous Visualization of Training Data</vt:lpstr>
      <vt:lpstr>Research Questions</vt:lpstr>
      <vt:lpstr>Current Goals</vt:lpstr>
      <vt:lpstr>Test Data: Random Forest</vt:lpstr>
      <vt:lpstr>Test Data: Naive Bayes</vt:lpstr>
      <vt:lpstr>Sensitivity Analysis of Random Forest Parameters</vt:lpstr>
      <vt:lpstr>Conclusions and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BIA 686 Project</dc:title>
  <dc:creator>Vijay</dc:creator>
  <cp:lastModifiedBy>Vijay</cp:lastModifiedBy>
  <cp:revision>28</cp:revision>
  <dcterms:created xsi:type="dcterms:W3CDTF">2016-07-19T20:33:54Z</dcterms:created>
  <dcterms:modified xsi:type="dcterms:W3CDTF">2016-08-19T00:36:24Z</dcterms:modified>
</cp:coreProperties>
</file>

<file path=docProps/thumbnail.jpeg>
</file>